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8582" y="1468680"/>
            <a:ext cx="10009112" cy="923330"/>
          </a:xfrm>
          <a:prstGeom prst="rect">
            <a:avLst/>
          </a:prstGeom>
        </p:spPr>
        <p:txBody>
          <a:bodyPr wrap="square">
            <a:spAutoFit/>
          </a:bodyPr>
          <a:lstStyle/>
          <a:p>
            <a:pPr algn="just">
              <a:lnSpc>
                <a:spcPct val="150000"/>
              </a:lnSpc>
              <a:spcAft>
                <a:spcPts val="0"/>
              </a:spcAft>
            </a:pPr>
            <a:r>
              <a:rPr lang="en-US" altLang="zh-CN" sz="3600">
                <a:cs typeface="Times New Roman" panose="02020603050405020304" pitchFamily="18" charset="0"/>
              </a:rPr>
              <a:t>Many famous calligraphers’ calligraphy works.</a:t>
            </a:r>
            <a:r>
              <a:rPr lang="zh-CN" altLang="zh-CN" sz="3600">
                <a:cs typeface="Times New Roman" panose="02020603050405020304" pitchFamily="18" charset="0"/>
              </a:rPr>
              <a:t>　</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94106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486823"/>
          </a:xfrm>
        </p:spPr>
        <p:txBody>
          <a:bodyPr/>
          <a:lstStyle/>
          <a:p>
            <a:pPr hangingPunct="0">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are many famous calligraphers in history... Different calligraphy works can show different calligraphers’ feelings and personalities. Today, they can be seen on the walls of offices, shops, hotels and many other places.”</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可知，此处指很多著名书法家的书法作品随处可见，它们被张贴在办公室、商店等地方的墙上。故画线单词</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sz="3400" b="1">
                <a:solidFill>
                  <a:srgbClr val="FF0000"/>
                </a:solidFill>
                <a:latin typeface="+mj-ea"/>
                <a:ea typeface="+mj-ea"/>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很多著名书法家的书法作品</a:t>
            </a:r>
            <a:r>
              <a:rPr lang="en-US" altLang="zh-CN" sz="3400" b="1">
                <a:solidFill>
                  <a:srgbClr val="FF0000"/>
                </a:solidFill>
                <a:latin typeface="+mj-ea"/>
                <a:ea typeface="+mj-ea"/>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0009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Picasso fall in love with Chinese calligraphy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1645153"/>
            <a:ext cx="8860605" cy="646331"/>
          </a:xfrm>
          <a:prstGeom prst="rect">
            <a:avLst/>
          </a:prstGeom>
        </p:spPr>
        <p:txBody>
          <a:bodyPr wrap="square">
            <a:spAutoFit/>
          </a:bodyPr>
          <a:lstStyle/>
          <a:p>
            <a:r>
              <a:rPr lang="en-US" altLang="zh-CN" sz="3600"/>
              <a:t> When he saw Zhang Daqian’s works.</a:t>
            </a:r>
            <a:r>
              <a:rPr lang="zh-CN" altLang="zh-CN" sz="3600">
                <a:cs typeface="Times New Roman" panose="02020603050405020304" pitchFamily="18" charset="0"/>
              </a:rPr>
              <a:t>　</a:t>
            </a:r>
            <a:endParaRPr lang="zh-CN" altLang="en-US"/>
          </a:p>
        </p:txBody>
      </p:sp>
      <p:sp>
        <p:nvSpPr>
          <p:cNvPr id="4" name="内容占位符 2"/>
          <p:cNvSpPr txBox="1">
            <a:spLocks/>
          </p:cNvSpPr>
          <p:nvPr/>
        </p:nvSpPr>
        <p:spPr bwMode="auto">
          <a:xfrm>
            <a:off x="360854" y="2316986"/>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fell in love with Chinese calligraphy as soon as he saw Zhang Daqian’s works.”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可知，当毕加索看到张大千的作品时就爱上了中国书法。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971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6574" y="836712"/>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Chinese people of all ages practice calligraphy often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7999" y="2564904"/>
            <a:ext cx="6188489" cy="646331"/>
          </a:xfrm>
          <a:prstGeom prst="rect">
            <a:avLst/>
          </a:prstGeom>
        </p:spPr>
        <p:txBody>
          <a:bodyPr wrap="none">
            <a:spAutoFit/>
          </a:bodyPr>
          <a:lstStyle/>
          <a:p>
            <a:r>
              <a:rPr lang="en-US" altLang="zh-CN" sz="3600"/>
              <a:t> To enjoy the peaceful mind.</a:t>
            </a:r>
            <a:r>
              <a:rPr lang="zh-CN" altLang="zh-CN" sz="3600">
                <a:cs typeface="Times New Roman" panose="02020603050405020304" pitchFamily="18" charset="0"/>
              </a:rPr>
              <a:t>　</a:t>
            </a:r>
            <a:endParaRPr lang="zh-CN" altLang="en-US"/>
          </a:p>
        </p:txBody>
      </p:sp>
      <p:sp>
        <p:nvSpPr>
          <p:cNvPr id="4" name="内容占位符 1"/>
          <p:cNvSpPr txBox="1">
            <a:spLocks/>
          </p:cNvSpPr>
          <p:nvPr/>
        </p:nvSpPr>
        <p:spPr bwMode="auto">
          <a:xfrm>
            <a:off x="360854" y="321297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people of all ages practice calligraphy often, not to be a calligrapher, but to enjoy the peaceful mind.”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可知，各个年龄段的中国人经常练习书法是为了享受宁静的心境。</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210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700808"/>
            <a:ext cx="11567000" cy="1664810"/>
          </a:xfrm>
          <a:prstGeom prst="rect">
            <a:avLst/>
          </a:prstGeom>
        </p:spPr>
      </p:pic>
      <p:sp>
        <p:nvSpPr>
          <p:cNvPr id="7" name="内容占位符 1"/>
          <p:cNvSpPr>
            <a:spLocks noGrp="1"/>
          </p:cNvSpPr>
          <p:nvPr>
            <p:ph idx="1"/>
          </p:nvPr>
        </p:nvSpPr>
        <p:spPr>
          <a:xfrm>
            <a:off x="360854" y="1628800"/>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考查学生的文化意识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旨在让同学们加深对汉字的理解和运用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培养同学们的文化认同感。</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素养考向.eps" descr="id:2147487378;FounderCES"/>
          <p:cNvPicPr/>
          <p:nvPr/>
        </p:nvPicPr>
        <p:blipFill>
          <a:blip r:embed="rId3"/>
          <a:stretch>
            <a:fillRect/>
          </a:stretch>
        </p:blipFill>
        <p:spPr>
          <a:xfrm>
            <a:off x="371867" y="1772816"/>
            <a:ext cx="3061288" cy="599941"/>
          </a:xfrm>
          <a:prstGeom prst="rect">
            <a:avLst/>
          </a:prstGeom>
        </p:spPr>
      </p:pic>
    </p:spTree>
    <p:extLst>
      <p:ext uri="{BB962C8B-B14F-4D97-AF65-F5344CB8AC3E}">
        <p14:creationId xmlns:p14="http://schemas.microsoft.com/office/powerpoint/2010/main" val="3155025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0094"/>
            <a:ext cx="11567000" cy="5193202"/>
          </a:xfrm>
          <a:prstGeom prst="rect">
            <a:avLst/>
          </a:prstGeom>
        </p:spPr>
      </p:pic>
      <p:pic>
        <p:nvPicPr>
          <p:cNvPr id="6" name="译文.eps" descr="id:2147487336;FounderCES"/>
          <p:cNvPicPr/>
          <p:nvPr/>
        </p:nvPicPr>
        <p:blipFill>
          <a:blip r:embed="rId3"/>
          <a:stretch>
            <a:fillRect/>
          </a:stretch>
        </p:blipFill>
        <p:spPr>
          <a:xfrm>
            <a:off x="550590" y="3274231"/>
            <a:ext cx="1224136" cy="378439"/>
          </a:xfrm>
          <a:prstGeom prst="rect">
            <a:avLst/>
          </a:prstGeom>
        </p:spPr>
      </p:pic>
      <p:pic>
        <p:nvPicPr>
          <p:cNvPr id="7" name="分析.eps" descr="id:2147487343;FounderCES"/>
          <p:cNvPicPr/>
          <p:nvPr/>
        </p:nvPicPr>
        <p:blipFill>
          <a:blip r:embed="rId4"/>
          <a:stretch>
            <a:fillRect/>
          </a:stretch>
        </p:blipFill>
        <p:spPr>
          <a:xfrm>
            <a:off x="498522" y="4796044"/>
            <a:ext cx="1250325" cy="386536"/>
          </a:xfrm>
          <a:prstGeom prst="rect">
            <a:avLst/>
          </a:prstGeom>
        </p:spPr>
      </p:pic>
      <p:pic>
        <p:nvPicPr>
          <p:cNvPr id="8" name="图片 7"/>
          <p:cNvPicPr>
            <a:picLocks noChangeAspect="1"/>
          </p:cNvPicPr>
          <p:nvPr/>
        </p:nvPicPr>
        <p:blipFill>
          <a:blip r:embed="rId5"/>
          <a:stretch>
            <a:fillRect/>
          </a:stretch>
        </p:blipFill>
        <p:spPr>
          <a:xfrm>
            <a:off x="364633" y="826412"/>
            <a:ext cx="2850254" cy="553993"/>
          </a:xfrm>
          <a:prstGeom prst="rect">
            <a:avLst/>
          </a:prstGeom>
        </p:spPr>
      </p:pic>
      <p:sp>
        <p:nvSpPr>
          <p:cNvPr id="9" name="内容占位符 1"/>
          <p:cNvSpPr>
            <a:spLocks noGrp="1"/>
          </p:cNvSpPr>
          <p:nvPr>
            <p:ph idx="1"/>
          </p:nvPr>
        </p:nvSpPr>
        <p:spPr>
          <a:xfrm>
            <a:off x="360854" y="1342204"/>
            <a:ext cx="11485848" cy="16547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people of all ages practice calligraphy often, not to be a calligrapher, but to enjoy the peaceful mind.</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406574" y="2960288"/>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各年龄段的人经常练习书法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不是为了成为书法家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而是为了享受宁静的心境。</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406574" y="4482986"/>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是一个简单句，用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 but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连接了两个动词不定式作目的状语。</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1537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新趋势题型-4字.eps" descr="id:2147500408;FounderCES"/>
          <p:cNvPicPr/>
          <p:nvPr/>
        </p:nvPicPr>
        <p:blipFill>
          <a:blip r:embed="rId2"/>
          <a:stretch>
            <a:fillRect/>
          </a:stretch>
        </p:blipFill>
        <p:spPr>
          <a:xfrm>
            <a:off x="3142878" y="2022553"/>
            <a:ext cx="4896544" cy="589310"/>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550590" y="620688"/>
            <a:ext cx="11161240" cy="1261108"/>
          </a:xfrm>
          <a:prstGeom prst="rect">
            <a:avLst/>
          </a:prstGeom>
        </p:spPr>
      </p:pic>
      <p:sp>
        <p:nvSpPr>
          <p:cNvPr id="4" name="内容占位符 1"/>
          <p:cNvSpPr txBox="1">
            <a:spLocks/>
          </p:cNvSpPr>
          <p:nvPr/>
        </p:nvSpPr>
        <p:spPr bwMode="auto">
          <a:xfrm>
            <a:off x="360854" y="1844824"/>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阅读表达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a:spLocks noGrp="1"/>
          </p:cNvSpPr>
          <p:nvPr>
            <p:ph idx="1"/>
          </p:nvPr>
        </p:nvSpPr>
        <p:spPr>
          <a:xfrm>
            <a:off x="360854" y="4188038"/>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龙东地区中考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550590" y="2685415"/>
            <a:ext cx="3024336" cy="790377"/>
          </a:xfrm>
          <a:prstGeom prst="rect">
            <a:avLst/>
          </a:prstGeom>
        </p:spPr>
      </p:pic>
      <p:sp>
        <p:nvSpPr>
          <p:cNvPr id="11" name="内容占位符 1"/>
          <p:cNvSpPr txBox="1">
            <a:spLocks/>
          </p:cNvSpPr>
          <p:nvPr/>
        </p:nvSpPr>
        <p:spPr bwMode="auto">
          <a:xfrm>
            <a:off x="360854" y="263691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介绍了中国的书法艺术。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9308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86464"/>
            <a:ext cx="11485848" cy="5847506"/>
          </a:xfrm>
        </p:spPr>
        <p:txBody>
          <a:bodyPr/>
          <a:lstStyle/>
          <a:p>
            <a:pPr indent="714375" hangingPunct="0">
              <a:lnSpc>
                <a:spcPct val="140000"/>
              </a:lnSpc>
              <a:spcAft>
                <a:spcPts val="0"/>
              </a:spcAft>
            </a:pP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calligraphy is an important part of traditional Chinese culture. Calligraphy started in China and spread to other parts of Asia with Chinese culture. It has a history of 4</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to 5</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years. Calligraphy is the art of writing Chinese characters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汉字</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rules of writing with a brush. When you practice calligraphy, it is important to pay attention to the changes of the strokes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笔画</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spaces between characters</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91479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many famous calligraphers in history, such as Wang Xizhi and Yan Zhenqing. Different calligraphy works can show different calligraphers’ feelings and personalities. Today,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be seen on the walls of offices, shops, hotels and many other places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39514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live in China, I will become a calligrapher rather than a painter for sure,” the world-famous master of art, Picasso said. He fell in love with Chinese calligraphy as soon as he saw Zhang Daqian’s works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979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tool for practicing calligraphy is calligraphy brushes. They are usually made from the hair of different animals. Practicing calligraphy takes a lot of time and many people take lessons to learn it. During the lessons, they can learn how to write different strokes of Chinese characters. If you’re interested in it, you may start practicing with a teacher right away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9326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Calligraphy, an amazing traditional art form, shows the love that all Chinese people have for culture and beauty. Chinese people of all ages practice calligraphy often, not to be a calligrapher, but to enjoy the peaceful mind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6153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is the history of Chinese calligraphy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88107" y="1656419"/>
            <a:ext cx="5319085" cy="646331"/>
          </a:xfrm>
          <a:prstGeom prst="rect">
            <a:avLst/>
          </a:prstGeom>
        </p:spPr>
        <p:txBody>
          <a:bodyPr wrap="none">
            <a:spAutoFit/>
          </a:bodyPr>
          <a:lstStyle/>
          <a:p>
            <a:r>
              <a:rPr lang="en-US" altLang="zh-CN" sz="3600"/>
              <a:t>4</a:t>
            </a:r>
            <a:r>
              <a:rPr lang="zh-CN" altLang="zh-CN" sz="3600">
                <a:cs typeface="Times New Roman" panose="02020603050405020304" pitchFamily="18" charset="0"/>
              </a:rPr>
              <a:t>，</a:t>
            </a:r>
            <a:r>
              <a:rPr lang="en-US" altLang="zh-CN" sz="3600"/>
              <a:t>000</a:t>
            </a:r>
            <a:r>
              <a:rPr lang="en-US" altLang="zh-CN" sz="3600">
                <a:ea typeface="楷体" panose="02010609060101010101" pitchFamily="49" charset="-122"/>
              </a:rPr>
              <a:t> </a:t>
            </a:r>
            <a:r>
              <a:rPr lang="en-US" altLang="zh-CN" sz="3600"/>
              <a:t>to</a:t>
            </a:r>
            <a:r>
              <a:rPr lang="en-US" altLang="zh-CN" sz="3600">
                <a:ea typeface="楷体" panose="02010609060101010101" pitchFamily="49" charset="-122"/>
              </a:rPr>
              <a:t> </a:t>
            </a:r>
            <a:r>
              <a:rPr lang="en-US" altLang="zh-CN" sz="3600"/>
              <a:t>5</a:t>
            </a:r>
            <a:r>
              <a:rPr lang="zh-CN" altLang="zh-CN" sz="3600">
                <a:cs typeface="Times New Roman" panose="02020603050405020304" pitchFamily="18" charset="0"/>
              </a:rPr>
              <a:t>，</a:t>
            </a:r>
            <a:r>
              <a:rPr lang="en-US" altLang="zh-CN" sz="3600"/>
              <a:t>000</a:t>
            </a:r>
            <a:r>
              <a:rPr lang="en-US" altLang="zh-CN" sz="3600">
                <a:ea typeface="楷体" panose="02010609060101010101" pitchFamily="49" charset="-122"/>
              </a:rPr>
              <a:t> </a:t>
            </a:r>
            <a:r>
              <a:rPr lang="en-US" altLang="zh-CN" sz="3600"/>
              <a:t>years.</a:t>
            </a:r>
            <a:r>
              <a:rPr lang="zh-CN" altLang="zh-CN" sz="3600">
                <a:cs typeface="Times New Roman" panose="02020603050405020304" pitchFamily="18" charset="0"/>
              </a:rPr>
              <a:t>　</a:t>
            </a:r>
            <a:endParaRPr lang="zh-CN" altLang="en-US"/>
          </a:p>
        </p:txBody>
      </p:sp>
      <p:sp>
        <p:nvSpPr>
          <p:cNvPr id="4" name="内容占位符 2"/>
          <p:cNvSpPr txBox="1">
            <a:spLocks/>
          </p:cNvSpPr>
          <p:nvPr/>
        </p:nvSpPr>
        <p:spPr bwMode="auto">
          <a:xfrm>
            <a:off x="360854" y="2276872"/>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has a history of 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to 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years.”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可知，中国书法有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年的历史。</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390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29642"/>
            <a:ext cx="11485848" cy="2893100"/>
          </a:xfrm>
        </p:spPr>
        <p:txBody>
          <a:bodyPr/>
          <a:lstStyle/>
          <a:p>
            <a:pPr hangingPunct="0">
              <a:lnSpc>
                <a:spcPct val="130000"/>
              </a:lnSpc>
              <a:spcAft>
                <a:spcPts val="0"/>
              </a:spcAft>
            </a:pPr>
            <a:r>
              <a:rPr lang="en-US" altLang="zh-CN" sz="35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 need to pay attention to when we practice calligraphy</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dist" hangingPunct="0">
              <a:lnSpc>
                <a:spcPct val="130000"/>
              </a:lnSpc>
              <a:spcAft>
                <a:spcPts val="0"/>
              </a:spcAft>
            </a:pPr>
            <a:r>
              <a:rPr lang="zh-CN" altLang="zh-CN" sz="35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35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35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2862" y="2124230"/>
            <a:ext cx="11278968" cy="1417439"/>
          </a:xfrm>
          <a:prstGeom prst="rect">
            <a:avLst/>
          </a:prstGeom>
        </p:spPr>
        <p:txBody>
          <a:bodyPr wrap="square">
            <a:spAutoFit/>
          </a:bodyPr>
          <a:lstStyle/>
          <a:p>
            <a:pPr algn="just">
              <a:lnSpc>
                <a:spcPct val="130000"/>
              </a:lnSpc>
              <a:spcAft>
                <a:spcPts val="0"/>
              </a:spcAft>
            </a:pPr>
            <a:r>
              <a:rPr lang="en-US" altLang="zh-CN" sz="3500">
                <a:cs typeface="Times New Roman" panose="02020603050405020304" pitchFamily="18" charset="0"/>
              </a:rPr>
              <a:t>The changes of the strokes and the spaces between characters.</a:t>
            </a:r>
            <a:r>
              <a:rPr lang="zh-CN" altLang="zh-CN" sz="3500">
                <a:cs typeface="Times New Roman" panose="02020603050405020304" pitchFamily="18" charset="0"/>
              </a:rPr>
              <a:t>　</a:t>
            </a:r>
            <a:endParaRPr lang="zh-CN" altLang="zh-CN" sz="3500">
              <a:solidFill>
                <a:srgbClr val="000000"/>
              </a:solidFill>
              <a:cs typeface="Times New Roman" panose="02020603050405020304" pitchFamily="18" charset="0"/>
            </a:endParaRPr>
          </a:p>
        </p:txBody>
      </p:sp>
      <p:sp>
        <p:nvSpPr>
          <p:cNvPr id="5" name="内容占位符 1"/>
          <p:cNvSpPr txBox="1">
            <a:spLocks/>
          </p:cNvSpPr>
          <p:nvPr/>
        </p:nvSpPr>
        <p:spPr bwMode="auto">
          <a:xfrm>
            <a:off x="369998" y="3552764"/>
            <a:ext cx="11485848" cy="2817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pc="-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you practice calligraphy, it is important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pay attention to the changes of the strokes</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笔画</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the spaces between characters.”</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可知，练习书法时，需要注意笔画的变化和汉字的间距。</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942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747</Words>
  <Application>Microsoft Office PowerPoint</Application>
  <PresentationFormat>自定义</PresentationFormat>
  <Paragraphs>34</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